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6" r:id="rId2"/>
    <p:sldMasterId id="2147483682" r:id="rId3"/>
  </p:sldMasterIdLst>
  <p:notesMasterIdLst>
    <p:notesMasterId r:id="rId15"/>
  </p:notesMasterIdLst>
  <p:handoutMasterIdLst>
    <p:handoutMasterId r:id="rId16"/>
  </p:handoutMasterIdLst>
  <p:sldIdLst>
    <p:sldId id="256" r:id="rId4"/>
    <p:sldId id="267" r:id="rId5"/>
    <p:sldId id="257" r:id="rId6"/>
    <p:sldId id="265" r:id="rId7"/>
    <p:sldId id="266" r:id="rId8"/>
    <p:sldId id="259" r:id="rId9"/>
    <p:sldId id="258" r:id="rId10"/>
    <p:sldId id="260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1" autoAdjust="0"/>
    <p:restoredTop sz="86389" autoAdjust="0"/>
  </p:normalViewPr>
  <p:slideViewPr>
    <p:cSldViewPr snapToGrid="0">
      <p:cViewPr varScale="1">
        <p:scale>
          <a:sx n="115" d="100"/>
          <a:sy n="115" d="100"/>
        </p:scale>
        <p:origin x="49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D5A222-0399-481A-A31A-21F98F23D8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900" b="1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E89CD0-F50A-46CD-825E-3EBCB39000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54CE5-D993-46BD-8477-68ACAE0BE139}" type="datetime2">
              <a:rPr lang="en-US" sz="900" smtClean="0"/>
              <a:t>Friday, August 16, 2019</a:t>
            </a:fld>
            <a:endParaRPr lang="en-US" sz="9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A1ECC-A7B2-455B-9033-DDF4A6B37B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115D4-4FB1-42C9-BBB2-4AD0007E124B}" type="slidenum">
              <a:rPr lang="en-US" sz="900" smtClean="0"/>
              <a:t>‹#›</a:t>
            </a:fld>
            <a:endParaRPr lang="en-US" sz="9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7A8328D-85E4-4B7F-B5C8-78CC0228C8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900" i="1" dirty="0"/>
              <a:t>OneStar Foundation</a:t>
            </a:r>
          </a:p>
        </p:txBody>
      </p:sp>
    </p:spTree>
    <p:extLst>
      <p:ext uri="{BB962C8B-B14F-4D97-AF65-F5344CB8AC3E}">
        <p14:creationId xmlns:p14="http://schemas.microsoft.com/office/powerpoint/2010/main" val="150374843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 b="1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/>
            </a:lvl1pPr>
          </a:lstStyle>
          <a:p>
            <a:fld id="{DE9733C2-46FF-4A99-918B-A30C5CD79949}" type="datetime2">
              <a:rPr lang="en-US" smtClean="0"/>
              <a:t>Friday, August 16, 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458788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3719073"/>
            <a:ext cx="5486400" cy="49661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i="1"/>
            </a:lvl1pPr>
          </a:lstStyle>
          <a:p>
            <a:r>
              <a:rPr lang="en-US" dirty="0"/>
              <a:t>OneStar Foundation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/>
            </a:lvl1pPr>
          </a:lstStyle>
          <a:p>
            <a:fld id="{91E0A4F6-423C-4D5F-81CD-14D30DC4D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1032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38125" indent="0" algn="l" defTabSz="914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457200" indent="0" algn="l" defTabSz="914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695325" indent="0" algn="l" defTabSz="914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914400" indent="0" algn="l" defTabSz="91440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B334FB2-7804-4ACF-B86A-5C9A74CE4D13}" type="datetime2">
              <a:rPr lang="en-US" smtClean="0"/>
              <a:t>Friday, August 16,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OneStar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A4F6-423C-4D5F-81CD-14D30DC4DD8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03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32EE-329B-4909-8A1F-789EDD3B3B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16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55E9E-299C-4D48-87D0-005AA4A803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5218"/>
            <a:ext cx="9144000" cy="132181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Speaker Name &amp; Presentation Date and/or Presentation Subtitle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CF8A495-F7B4-43EC-94F4-BD8FC7513DDC}"/>
              </a:ext>
            </a:extLst>
          </p:cNvPr>
          <p:cNvCxnSpPr>
            <a:cxnSpLocks/>
          </p:cNvCxnSpPr>
          <p:nvPr userDrawn="1"/>
        </p:nvCxnSpPr>
        <p:spPr>
          <a:xfrm>
            <a:off x="1524000" y="39553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465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93C85-56DA-4CCB-98E5-3C2522F02C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8113"/>
            <a:ext cx="8189912" cy="100488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B4560-A356-4CF7-950B-A1E5B7AD9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7160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E3D03-6E1A-41AB-9F91-73135E91E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95512"/>
            <a:ext cx="5157787" cy="3994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A14CCC-54C6-44A0-A21F-6E9823760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A7F5A-5DF7-4D13-9F2F-C180AF133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5512"/>
            <a:ext cx="5183188" cy="3994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C70C6-0FE9-4342-8F41-A70891F5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140C4-ACA0-44E1-96B1-2685FFA3412A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77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45CEA-9988-4164-80B2-0643BE8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6D733-E7EC-499D-AA08-344055B75B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38113"/>
            <a:ext cx="8191500" cy="65865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9199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4A6E-42A3-44C1-B9D2-AFAD50864A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BBDF6A-831D-4A95-9829-6F64FA1A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4762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B77F31-62BB-4625-9B0E-9906564D975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709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45CEA-9988-4164-80B2-0643BE8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8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2A403-E264-4AE5-B088-D9DC9209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0016B-3FD4-415E-8813-3B17947C9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25730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7D407-D271-4882-BFEF-269105D2A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073525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 sz="1600"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98AD"/>
              </a:buClr>
              <a:buSzTx/>
              <a:buFont typeface="Arial" panose="020B0604020202020204" pitchFamily="34" charset="0"/>
              <a:buChar char="•"/>
              <a:tabLst/>
              <a:defRPr sz="1400"/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98B8E"/>
              </a:buClr>
              <a:buSzTx/>
              <a:buFont typeface="Calibri" panose="020F0502020204030204" pitchFamily="34" charset="0"/>
              <a:buChar char="-"/>
              <a:tabLst/>
              <a:defRPr sz="1200"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C6B8B"/>
              </a:buClr>
              <a:buSzTx/>
              <a:buFont typeface="Courier New" panose="02070309020205020404" pitchFamily="49" charset="0"/>
              <a:buChar char="o"/>
              <a:tabLst/>
              <a:defRPr sz="1000"/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CFFA7-C9FD-4B83-BBDE-1C5DE330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89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BED1-C7D4-43FD-AC44-38AD4B2467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47147-4035-481E-B32D-E9B51535D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27807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E4F39-2F72-47CF-8747-A5B5C625E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09429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 sz="1600"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98AD"/>
              </a:buClr>
              <a:buSzTx/>
              <a:buFont typeface="Arial" panose="020B0604020202020204" pitchFamily="34" charset="0"/>
              <a:buChar char="•"/>
              <a:tabLst/>
              <a:defRPr sz="1400"/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98B8E"/>
              </a:buClr>
              <a:buSzTx/>
              <a:buFont typeface="Calibri" panose="020F0502020204030204" pitchFamily="34" charset="0"/>
              <a:buChar char="-"/>
              <a:tabLst/>
              <a:defRPr sz="1200"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C6B8B"/>
              </a:buClr>
              <a:buSzTx/>
              <a:buFont typeface="Courier New" panose="02070309020205020404" pitchFamily="49" charset="0"/>
              <a:buChar char="o"/>
              <a:tabLst/>
              <a:defRPr sz="1000"/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0D71A-87DD-4251-A25F-CAE9C383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32EE-329B-4909-8A1F-789EDD3B3B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16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55E9E-299C-4D48-87D0-005AA4A803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5218"/>
            <a:ext cx="9144000" cy="132181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Speaker Name &amp; Presentation Date and/or Presentation Subtitle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CF8A495-F7B4-43EC-94F4-BD8FC7513DDC}"/>
              </a:ext>
            </a:extLst>
          </p:cNvPr>
          <p:cNvCxnSpPr>
            <a:cxnSpLocks/>
          </p:cNvCxnSpPr>
          <p:nvPr userDrawn="1"/>
        </p:nvCxnSpPr>
        <p:spPr>
          <a:xfrm>
            <a:off x="1524000" y="39553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156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0305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 or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71600"/>
            <a:ext cx="8191175" cy="48053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DE8C616-8D0D-4467-9557-F1E3B111943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26563" y="1371600"/>
            <a:ext cx="2743200" cy="36576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logo, icon, or small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495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Vertica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68580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large vertical image – crop to H 7.5”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6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5623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2 Squar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square image – crop to H 3.7” x W 4.2”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C085AEE2-50FD-4139-BD17-766AA1FDB26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" y="3444241"/>
            <a:ext cx="384048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square image – crop to H 3.7”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781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3 Horizonta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76C5234-9929-4AC3-B149-D8BBAD4C52B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" y="466344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11A955B9-4338-4DB5-A3ED-D7A4CACE54B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" y="233553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4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0C8C-8BBC-4775-8259-B2E47B33D0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143000"/>
            <a:ext cx="8197850" cy="3853543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pull quote or impact statistic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1865-2B40-42CD-A03C-BBFFA0B52A0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5299982"/>
            <a:ext cx="8197850" cy="94138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Source/Attribution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1EF744E-FD27-4D27-8028-F4675DD1FECE}"/>
              </a:ext>
            </a:extLst>
          </p:cNvPr>
          <p:cNvCxnSpPr>
            <a:cxnSpLocks/>
          </p:cNvCxnSpPr>
          <p:nvPr userDrawn="1"/>
        </p:nvCxnSpPr>
        <p:spPr>
          <a:xfrm>
            <a:off x="831850" y="5148262"/>
            <a:ext cx="819785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BCA5EA8-124E-4834-A735-5B40948601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296400" y="1371606"/>
            <a:ext cx="2718436" cy="3624937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Optional – Insert image of source</a:t>
            </a:r>
          </a:p>
        </p:txBody>
      </p:sp>
    </p:spTree>
    <p:extLst>
      <p:ext uri="{BB962C8B-B14F-4D97-AF65-F5344CB8AC3E}">
        <p14:creationId xmlns:p14="http://schemas.microsoft.com/office/powerpoint/2010/main" val="14725392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0C8C-8BBC-4775-8259-B2E47B33D0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1865-2B40-42CD-A03C-BBFFA0B52A0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Enter section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09B48-86B7-4C8B-A5F9-0F7EAC4BF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0891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47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8E80D-F4CB-4D92-A44F-523D7E6A8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589E7-91CF-447D-9704-E811F9A8D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805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66F31-0404-4FD7-B96F-DBC5E0D7A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181600" cy="4805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23848-2351-46A7-A58B-821F1E7F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9798B8-1BFF-487D-B933-F967035D4F6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7015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93C85-56DA-4CCB-98E5-3C2522F02C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8113"/>
            <a:ext cx="8189912" cy="100488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B4560-A356-4CF7-950B-A1E5B7AD9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7160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E3D03-6E1A-41AB-9F91-73135E91E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95512"/>
            <a:ext cx="5157787" cy="3994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A14CCC-54C6-44A0-A21F-6E9823760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A7F5A-5DF7-4D13-9F2F-C180AF133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5512"/>
            <a:ext cx="5183188" cy="3994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C70C6-0FE9-4342-8F41-A70891F5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140C4-ACA0-44E1-96B1-2685FFA3412A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6862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45CEA-9988-4164-80B2-0643BE8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6D733-E7EC-499D-AA08-344055B75B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38113"/>
            <a:ext cx="8191500" cy="65865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9596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4A6E-42A3-44C1-B9D2-AFAD50864A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BBDF6A-831D-4A95-9829-6F64FA1A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4762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B77F31-62BB-4625-9B0E-9906564D975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1688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45CEA-9988-4164-80B2-0643BE8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120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2A403-E264-4AE5-B088-D9DC9209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0016B-3FD4-415E-8813-3B17947C9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25730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7D407-D271-4882-BFEF-269105D2A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073525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 sz="1600"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98AD"/>
              </a:buClr>
              <a:buSzTx/>
              <a:buFont typeface="Arial" panose="020B0604020202020204" pitchFamily="34" charset="0"/>
              <a:buChar char="•"/>
              <a:tabLst/>
              <a:defRPr sz="1400"/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98B8E"/>
              </a:buClr>
              <a:buSzTx/>
              <a:buFont typeface="Calibri" panose="020F0502020204030204" pitchFamily="34" charset="0"/>
              <a:buChar char="-"/>
              <a:tabLst/>
              <a:defRPr sz="1200"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C6B8B"/>
              </a:buClr>
              <a:buSzTx/>
              <a:buFont typeface="Courier New" panose="02070309020205020404" pitchFamily="49" charset="0"/>
              <a:buChar char="o"/>
              <a:tabLst/>
              <a:defRPr sz="1000"/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CFFA7-C9FD-4B83-BBDE-1C5DE330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0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 or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71600"/>
            <a:ext cx="8191175" cy="48053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DE8C616-8D0D-4467-9557-F1E3B111943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26563" y="1371600"/>
            <a:ext cx="2743200" cy="36576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logo, icon, or small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5081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BED1-C7D4-43FD-AC44-38AD4B2467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47147-4035-481E-B32D-E9B51535D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27807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E4F39-2F72-47CF-8747-A5B5C625E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09429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 sz="1600"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98AD"/>
              </a:buClr>
              <a:buSzTx/>
              <a:buFont typeface="Arial" panose="020B0604020202020204" pitchFamily="34" charset="0"/>
              <a:buChar char="•"/>
              <a:tabLst/>
              <a:defRPr sz="1400"/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98B8E"/>
              </a:buClr>
              <a:buSzTx/>
              <a:buFont typeface="Calibri" panose="020F0502020204030204" pitchFamily="34" charset="0"/>
              <a:buChar char="-"/>
              <a:tabLst/>
              <a:defRPr sz="1200"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C6B8B"/>
              </a:buClr>
              <a:buSzTx/>
              <a:buFont typeface="Courier New" panose="02070309020205020404" pitchFamily="49" charset="0"/>
              <a:buChar char="o"/>
              <a:tabLst/>
              <a:defRPr sz="1000"/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0D71A-87DD-4251-A25F-CAE9C383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7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32EE-329B-4909-8A1F-789EDD3B3B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16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55E9E-299C-4D48-87D0-005AA4A803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5218"/>
            <a:ext cx="9144000" cy="1321818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Speaker Name &amp; Presentation Date and/or Presentation Subtitle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CF8A495-F7B4-43EC-94F4-BD8FC7513DDC}"/>
              </a:ext>
            </a:extLst>
          </p:cNvPr>
          <p:cNvCxnSpPr>
            <a:cxnSpLocks/>
          </p:cNvCxnSpPr>
          <p:nvPr userDrawn="1"/>
        </p:nvCxnSpPr>
        <p:spPr>
          <a:xfrm>
            <a:off x="1524000" y="39553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237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4804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 or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71600"/>
            <a:ext cx="8191175" cy="48053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DE8C616-8D0D-4467-9557-F1E3B111943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26563" y="1371600"/>
            <a:ext cx="2743200" cy="36576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logo, icon, or small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177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Vertica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68580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large vertical image – crop to H 7.5”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8417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2 Squar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square image – crop to H 3.7” x W 4.2”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C085AEE2-50FD-4139-BD17-766AA1FDB26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" y="3444241"/>
            <a:ext cx="384048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square image – crop to H 3.7”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274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3 Horizonta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76C5234-9929-4AC3-B149-D8BBAD4C52B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" y="466344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11A955B9-4338-4DB5-A3ED-D7A4CACE54B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" y="233553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4996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0C8C-8BBC-4775-8259-B2E47B33D0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143000"/>
            <a:ext cx="8197850" cy="3853543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pull quote or impact statistic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1865-2B40-42CD-A03C-BBFFA0B52A0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5299982"/>
            <a:ext cx="8197850" cy="94138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Source/Attribution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1EF744E-FD27-4D27-8028-F4675DD1FECE}"/>
              </a:ext>
            </a:extLst>
          </p:cNvPr>
          <p:cNvCxnSpPr>
            <a:cxnSpLocks/>
          </p:cNvCxnSpPr>
          <p:nvPr userDrawn="1"/>
        </p:nvCxnSpPr>
        <p:spPr>
          <a:xfrm>
            <a:off x="831850" y="5148262"/>
            <a:ext cx="819785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BCA5EA8-124E-4834-A735-5B40948601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296400" y="1371606"/>
            <a:ext cx="2718436" cy="3624937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Optional – Insert image of source</a:t>
            </a:r>
          </a:p>
        </p:txBody>
      </p:sp>
    </p:spTree>
    <p:extLst>
      <p:ext uri="{BB962C8B-B14F-4D97-AF65-F5344CB8AC3E}">
        <p14:creationId xmlns:p14="http://schemas.microsoft.com/office/powerpoint/2010/main" val="39331091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0C8C-8BBC-4775-8259-B2E47B33D0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1865-2B40-42CD-A03C-BBFFA0B52A0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Enter section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09B48-86B7-4C8B-A5F9-0F7EAC4BF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0891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242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8E80D-F4CB-4D92-A44F-523D7E6A8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589E7-91CF-447D-9704-E811F9A8D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805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66F31-0404-4FD7-B96F-DBC5E0D7A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181600" cy="4805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23848-2351-46A7-A58B-821F1E7F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9798B8-1BFF-487D-B933-F967035D4F6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32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Vertica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68580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large vertical image – crop to H 7.5”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88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93C85-56DA-4CCB-98E5-3C2522F02C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8113"/>
            <a:ext cx="8189912" cy="100488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B4560-A356-4CF7-950B-A1E5B7AD9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7160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E3D03-6E1A-41AB-9F91-73135E91E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95512"/>
            <a:ext cx="5157787" cy="3994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A14CCC-54C6-44A0-A21F-6E9823760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A7F5A-5DF7-4D13-9F2F-C180AF133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5512"/>
            <a:ext cx="5183188" cy="3994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C70C6-0FE9-4342-8F41-A70891F5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140C4-ACA0-44E1-96B1-2685FFA3412A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2783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45CEA-9988-4164-80B2-0643BE8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6D733-E7EC-499D-AA08-344055B75B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38113"/>
            <a:ext cx="8191500" cy="65865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59373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4A6E-42A3-44C1-B9D2-AFAD50864A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BBDF6A-831D-4A95-9829-6F64FA1A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4762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B77F31-62BB-4625-9B0E-9906564D975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8944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45CEA-9988-4164-80B2-0643BE81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68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2A403-E264-4AE5-B088-D9DC9209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0016B-3FD4-415E-8813-3B17947C9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25730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7D407-D271-4882-BFEF-269105D2A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073525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 sz="1600"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98AD"/>
              </a:buClr>
              <a:buSzTx/>
              <a:buFont typeface="Arial" panose="020B0604020202020204" pitchFamily="34" charset="0"/>
              <a:buChar char="•"/>
              <a:tabLst/>
              <a:defRPr sz="1400"/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98B8E"/>
              </a:buClr>
              <a:buSzTx/>
              <a:buFont typeface="Calibri" panose="020F0502020204030204" pitchFamily="34" charset="0"/>
              <a:buChar char="-"/>
              <a:tabLst/>
              <a:defRPr sz="1200"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C6B8B"/>
              </a:buClr>
              <a:buSzTx/>
              <a:buFont typeface="Courier New" panose="02070309020205020404" pitchFamily="49" charset="0"/>
              <a:buChar char="o"/>
              <a:tabLst/>
              <a:defRPr sz="1000"/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CFFA7-C9FD-4B83-BBDE-1C5DE330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945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BED1-C7D4-43FD-AC44-38AD4B2467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47147-4035-481E-B32D-E9B51535D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27807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E4F39-2F72-47CF-8747-A5B5C625E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094299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 sz="1600"/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698AD"/>
              </a:buClr>
              <a:buSzTx/>
              <a:buFont typeface="Arial" panose="020B0604020202020204" pitchFamily="34" charset="0"/>
              <a:buChar char="•"/>
              <a:tabLst/>
              <a:defRPr sz="1400"/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98B8E"/>
              </a:buClr>
              <a:buSzTx/>
              <a:buFont typeface="Calibri" panose="020F0502020204030204" pitchFamily="34" charset="0"/>
              <a:buChar char="-"/>
              <a:tabLst/>
              <a:defRPr sz="1200"/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C6B8B"/>
              </a:buClr>
              <a:buSzTx/>
              <a:buFont typeface="Courier New" panose="02070309020205020404" pitchFamily="49" charset="0"/>
              <a:buChar char="o"/>
              <a:tabLst/>
              <a:defRPr sz="1000"/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A865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0D71A-87DD-4251-A25F-CAE9C383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7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2 Squar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square image – crop to H 3.7” x W 4.2”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C085AEE2-50FD-4139-BD17-766AA1FDB26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" y="3444241"/>
            <a:ext cx="384048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square image – crop to H 3.7”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99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3 Horizonta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20DA-A11E-4E73-B1D3-ADB4DBE82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78680" y="138113"/>
            <a:ext cx="4350695" cy="10048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3CE0-26F3-4462-A6EF-89D4C592FB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78680" y="1375510"/>
            <a:ext cx="6865619" cy="48014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Use bullets only if there are two or more points on the slide.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DDA8-8495-4FD0-AECE-BC1BD91A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A5FA05-16FF-4648-8465-175E36E8FD3D}"/>
              </a:ext>
            </a:extLst>
          </p:cNvPr>
          <p:cNvCxnSpPr>
            <a:cxnSpLocks/>
          </p:cNvCxnSpPr>
          <p:nvPr userDrawn="1"/>
        </p:nvCxnSpPr>
        <p:spPr>
          <a:xfrm>
            <a:off x="4678680" y="1143001"/>
            <a:ext cx="4351020" cy="713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C6BF15-9CAE-41EF-94E3-AD3F9464AE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76C5234-9929-4AC3-B149-D8BBAD4C52B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" y="466344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11A955B9-4338-4DB5-A3ED-D7A4CACE54B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" y="2335530"/>
            <a:ext cx="3840480" cy="21945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sz="2400" dirty="0"/>
              <a:t>Insert horizontal image – crop to H 2.4” x W 4.2”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4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0C8C-8BBC-4775-8259-B2E47B33D0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143000"/>
            <a:ext cx="8197850" cy="3853543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pull quote or impact statistic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1865-2B40-42CD-A03C-BBFFA0B52A0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5299982"/>
            <a:ext cx="8197850" cy="941388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Source/Attribution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1EF744E-FD27-4D27-8028-F4675DD1FECE}"/>
              </a:ext>
            </a:extLst>
          </p:cNvPr>
          <p:cNvCxnSpPr>
            <a:cxnSpLocks/>
          </p:cNvCxnSpPr>
          <p:nvPr userDrawn="1"/>
        </p:nvCxnSpPr>
        <p:spPr>
          <a:xfrm>
            <a:off x="831850" y="5148262"/>
            <a:ext cx="819785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BCA5EA8-124E-4834-A735-5B40948601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296400" y="1371606"/>
            <a:ext cx="2718436" cy="3624937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Optional – Insert image of source</a:t>
            </a:r>
          </a:p>
        </p:txBody>
      </p:sp>
    </p:spTree>
    <p:extLst>
      <p:ext uri="{BB962C8B-B14F-4D97-AF65-F5344CB8AC3E}">
        <p14:creationId xmlns:p14="http://schemas.microsoft.com/office/powerpoint/2010/main" val="185077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B0C8C-8BBC-4775-8259-B2E47B33D0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1865-2B40-42CD-A03C-BBFFA0B52A0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Enter section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09B48-86B7-4C8B-A5F9-0F7EAC4BF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0891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5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8E80D-F4CB-4D92-A44F-523D7E6A8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slide title – limit to no more than 2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589E7-91CF-447D-9704-E811F9A8D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5181600" cy="4805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66F31-0404-4FD7-B96F-DBC5E0D7A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181600" cy="4805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23848-2351-46A7-A58B-821F1E7F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59525"/>
            <a:ext cx="609600" cy="365125"/>
          </a:xfrm>
          <a:prstGeom prst="rect">
            <a:avLst/>
          </a:prstGeom>
        </p:spPr>
        <p:txBody>
          <a:bodyPr/>
          <a:lstStyle/>
          <a:p>
            <a:fld id="{B313238C-25C7-4570-9DC8-20E676DB804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9798B8-1BFF-487D-B933-F967035D4F6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150133"/>
            <a:ext cx="81915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035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2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8D83EA-6BE5-4778-8B18-AAE0F976A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113"/>
            <a:ext cx="8191175" cy="10048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8C0F2-791A-4D2E-B6E5-3E900FF08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7061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C78856-A6CB-414F-B3B5-86298794DE99}"/>
              </a:ext>
            </a:extLst>
          </p:cNvPr>
          <p:cNvSpPr/>
          <p:nvPr userDrawn="1"/>
        </p:nvSpPr>
        <p:spPr>
          <a:xfrm>
            <a:off x="0" y="-7120"/>
            <a:ext cx="609820" cy="68651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00035E-623C-4166-89A1-73729D8E2A72}"/>
              </a:ext>
            </a:extLst>
          </p:cNvPr>
          <p:cNvSpPr/>
          <p:nvPr userDrawn="1"/>
        </p:nvSpPr>
        <p:spPr>
          <a:xfrm>
            <a:off x="9300754" y="0"/>
            <a:ext cx="2891246" cy="1143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7C0255-6D03-440D-A411-19A06E534370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134" y="251389"/>
            <a:ext cx="2348487" cy="612648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0878E5E-A68D-48D8-B1D0-AB32ABF87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56349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B313238C-25C7-4570-9DC8-20E676DB80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362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62" r:id="rId4"/>
    <p:sldLayoutId id="2147483663" r:id="rId5"/>
    <p:sldLayoutId id="2147483664" r:id="rId6"/>
    <p:sldLayoutId id="2147483660" r:id="rId7"/>
    <p:sldLayoutId id="2147483651" r:id="rId8"/>
    <p:sldLayoutId id="2147483652" r:id="rId9"/>
    <p:sldLayoutId id="2147483653" r:id="rId10"/>
    <p:sldLayoutId id="2147483661" r:id="rId11"/>
    <p:sldLayoutId id="2147483654" r:id="rId12"/>
    <p:sldLayoutId id="2147483655" r:id="rId13"/>
    <p:sldLayoutId id="2147483656" r:id="rId14"/>
    <p:sldLayoutId id="2147483657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alibri" panose="020F0502020204030204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4236" userDrawn="1">
          <p15:clr>
            <a:srgbClr val="F26B43"/>
          </p15:clr>
        </p15:guide>
        <p15:guide id="4" orient="horz" pos="87" userDrawn="1">
          <p15:clr>
            <a:srgbClr val="F26B43"/>
          </p15:clr>
        </p15:guide>
        <p15:guide id="5" pos="384" userDrawn="1">
          <p15:clr>
            <a:srgbClr val="F26B43"/>
          </p15:clr>
        </p15:guide>
        <p15:guide id="6" pos="528" userDrawn="1">
          <p15:clr>
            <a:srgbClr val="F26B43"/>
          </p15:clr>
        </p15:guide>
        <p15:guide id="7" pos="5856" userDrawn="1">
          <p15:clr>
            <a:srgbClr val="F26B43"/>
          </p15:clr>
        </p15:guide>
        <p15:guide id="8" orient="horz" pos="720" userDrawn="1">
          <p15:clr>
            <a:srgbClr val="F26B43"/>
          </p15:clr>
        </p15:guide>
        <p15:guide id="9" pos="7272" userDrawn="1">
          <p15:clr>
            <a:srgbClr val="F26B43"/>
          </p15:clr>
        </p15:guide>
        <p15:guide id="11" pos="5688" userDrawn="1">
          <p15:clr>
            <a:srgbClr val="F26B43"/>
          </p15:clr>
        </p15:guide>
        <p15:guide id="12" orient="horz" pos="86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C09EB54-8440-4D37-A4B1-FC303A0284A0}"/>
              </a:ext>
            </a:extLst>
          </p:cNvPr>
          <p:cNvSpPr/>
          <p:nvPr userDrawn="1"/>
        </p:nvSpPr>
        <p:spPr>
          <a:xfrm>
            <a:off x="10646020" y="5305914"/>
            <a:ext cx="1415560" cy="1415560"/>
          </a:xfrm>
          <a:prstGeom prst="rect">
            <a:avLst/>
          </a:prstGeom>
          <a:blipFill dpi="0" rotWithShape="1">
            <a:blip r:embed="rId17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8D83EA-6BE5-4778-8B18-AAE0F976A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113"/>
            <a:ext cx="8191175" cy="10048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8C0F2-791A-4D2E-B6E5-3E900FF08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7061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C78856-A6CB-414F-B3B5-86298794DE99}"/>
              </a:ext>
            </a:extLst>
          </p:cNvPr>
          <p:cNvSpPr/>
          <p:nvPr userDrawn="1"/>
        </p:nvSpPr>
        <p:spPr>
          <a:xfrm>
            <a:off x="0" y="-7120"/>
            <a:ext cx="609820" cy="68651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00035E-623C-4166-89A1-73729D8E2A72}"/>
              </a:ext>
            </a:extLst>
          </p:cNvPr>
          <p:cNvSpPr/>
          <p:nvPr userDrawn="1"/>
        </p:nvSpPr>
        <p:spPr>
          <a:xfrm>
            <a:off x="9300754" y="0"/>
            <a:ext cx="2891246" cy="1143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7C0255-6D03-440D-A411-19A06E534370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134" y="251389"/>
            <a:ext cx="2348487" cy="612648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0878E5E-A68D-48D8-B1D0-AB32ABF87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56349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B313238C-25C7-4570-9DC8-20E676DB80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4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alibri" panose="020F0502020204030204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236">
          <p15:clr>
            <a:srgbClr val="F26B43"/>
          </p15:clr>
        </p15:guide>
        <p15:guide id="4" orient="horz" pos="87">
          <p15:clr>
            <a:srgbClr val="F26B43"/>
          </p15:clr>
        </p15:guide>
        <p15:guide id="5" pos="384">
          <p15:clr>
            <a:srgbClr val="F26B43"/>
          </p15:clr>
        </p15:guide>
        <p15:guide id="6" pos="528">
          <p15:clr>
            <a:srgbClr val="F26B43"/>
          </p15:clr>
        </p15:guide>
        <p15:guide id="7" pos="5856">
          <p15:clr>
            <a:srgbClr val="F26B43"/>
          </p15:clr>
        </p15:guide>
        <p15:guide id="8" orient="horz" pos="720">
          <p15:clr>
            <a:srgbClr val="F26B43"/>
          </p15:clr>
        </p15:guide>
        <p15:guide id="9" pos="7272">
          <p15:clr>
            <a:srgbClr val="F26B43"/>
          </p15:clr>
        </p15:guide>
        <p15:guide id="11" pos="5688">
          <p15:clr>
            <a:srgbClr val="F26B43"/>
          </p15:clr>
        </p15:guide>
        <p15:guide id="12" orient="horz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BB3A9C-A16B-4A2E-930D-0D9846E41ECE}"/>
              </a:ext>
            </a:extLst>
          </p:cNvPr>
          <p:cNvSpPr/>
          <p:nvPr userDrawn="1"/>
        </p:nvSpPr>
        <p:spPr>
          <a:xfrm>
            <a:off x="9300753" y="5707929"/>
            <a:ext cx="2715117" cy="1013545"/>
          </a:xfrm>
          <a:prstGeom prst="rect">
            <a:avLst/>
          </a:prstGeom>
          <a:blipFill>
            <a:blip r:embed="rId17">
              <a:alphaModFix amt="50000"/>
            </a:blip>
            <a:stretch>
              <a:fillRect l="-5704" t="-18753" r="-4658" b="-1834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8D83EA-6BE5-4778-8B18-AAE0F976A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113"/>
            <a:ext cx="8191175" cy="10048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8C0F2-791A-4D2E-B6E5-3E900FF08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7061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C78856-A6CB-414F-B3B5-86298794DE99}"/>
              </a:ext>
            </a:extLst>
          </p:cNvPr>
          <p:cNvSpPr/>
          <p:nvPr userDrawn="1"/>
        </p:nvSpPr>
        <p:spPr>
          <a:xfrm>
            <a:off x="0" y="-7120"/>
            <a:ext cx="609820" cy="68651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00035E-623C-4166-89A1-73729D8E2A72}"/>
              </a:ext>
            </a:extLst>
          </p:cNvPr>
          <p:cNvSpPr/>
          <p:nvPr userDrawn="1"/>
        </p:nvSpPr>
        <p:spPr>
          <a:xfrm>
            <a:off x="9300754" y="0"/>
            <a:ext cx="2891246" cy="1143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7C0255-6D03-440D-A411-19A06E534370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134" y="251389"/>
            <a:ext cx="2348487" cy="612648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0878E5E-A68D-48D8-B1D0-AB32ABF87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56349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B313238C-25C7-4570-9DC8-20E676DB80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82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32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alibri" panose="020F0502020204030204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236">
          <p15:clr>
            <a:srgbClr val="F26B43"/>
          </p15:clr>
        </p15:guide>
        <p15:guide id="4" orient="horz" pos="87">
          <p15:clr>
            <a:srgbClr val="F26B43"/>
          </p15:clr>
        </p15:guide>
        <p15:guide id="5" pos="384">
          <p15:clr>
            <a:srgbClr val="F26B43"/>
          </p15:clr>
        </p15:guide>
        <p15:guide id="6" pos="528">
          <p15:clr>
            <a:srgbClr val="F26B43"/>
          </p15:clr>
        </p15:guide>
        <p15:guide id="7" pos="5856">
          <p15:clr>
            <a:srgbClr val="F26B43"/>
          </p15:clr>
        </p15:guide>
        <p15:guide id="8" orient="horz" pos="720">
          <p15:clr>
            <a:srgbClr val="F26B43"/>
          </p15:clr>
        </p15:guide>
        <p15:guide id="9" pos="7272">
          <p15:clr>
            <a:srgbClr val="F26B43"/>
          </p15:clr>
        </p15:guide>
        <p15:guide id="11" pos="5688">
          <p15:clr>
            <a:srgbClr val="F26B43"/>
          </p15:clr>
        </p15:guide>
        <p15:guide id="12" orient="horz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2B7FF-24C5-44E4-A814-F074DF8DEB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Community Organizations Active in Disaster (COAD)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1442C2-0C4F-4C16-9284-5210981B47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By:  Kate Johnston</a:t>
            </a:r>
          </a:p>
          <a:p>
            <a:r>
              <a:rPr lang="en-US" dirty="0"/>
              <a:t>Prepared for the Bastrop County COAD</a:t>
            </a:r>
          </a:p>
        </p:txBody>
      </p:sp>
    </p:spTree>
    <p:extLst>
      <p:ext uri="{BB962C8B-B14F-4D97-AF65-F5344CB8AC3E}">
        <p14:creationId xmlns:p14="http://schemas.microsoft.com/office/powerpoint/2010/main" val="3485622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027FE-246F-794F-931D-6D66B59E2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COAD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DC33-D59C-9840-8C86-F3115EDF2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en-US" sz="2400" b="1" dirty="0"/>
              <a:t>Preparedness</a:t>
            </a:r>
          </a:p>
          <a:p>
            <a:pPr lvl="1"/>
            <a:r>
              <a:rPr lang="en-US" sz="2400" dirty="0"/>
              <a:t>Chamber of Commerce – Business continuity planning</a:t>
            </a:r>
          </a:p>
          <a:p>
            <a:pPr lvl="1"/>
            <a:r>
              <a:rPr lang="en-US" sz="2400" dirty="0"/>
              <a:t>School District – preparedness education</a:t>
            </a:r>
          </a:p>
          <a:p>
            <a:pPr lvl="1"/>
            <a:r>
              <a:rPr lang="en-US" sz="2400" dirty="0"/>
              <a:t>OEM – host training for COAD </a:t>
            </a:r>
          </a:p>
          <a:p>
            <a:r>
              <a:rPr lang="en-US" sz="2400" b="1" dirty="0"/>
              <a:t>Response</a:t>
            </a:r>
          </a:p>
          <a:p>
            <a:pPr lvl="1"/>
            <a:r>
              <a:rPr lang="en-US" sz="2400" dirty="0"/>
              <a:t>Volunteer Center - volunteer recruitment &amp; coordination</a:t>
            </a:r>
          </a:p>
          <a:p>
            <a:pPr lvl="1"/>
            <a:r>
              <a:rPr lang="en-US" sz="2400" dirty="0"/>
              <a:t>Social service agencies - support human services</a:t>
            </a:r>
          </a:p>
          <a:p>
            <a:pPr lvl="1"/>
            <a:r>
              <a:rPr lang="en-US" sz="2400" dirty="0"/>
              <a:t>Restaurants &amp; supermarkets - support feeding operations</a:t>
            </a:r>
          </a:p>
          <a:p>
            <a:r>
              <a:rPr lang="en-US" sz="2400" b="1" dirty="0"/>
              <a:t>Short-Term Recovery </a:t>
            </a:r>
          </a:p>
          <a:p>
            <a:pPr lvl="1"/>
            <a:r>
              <a:rPr lang="en-US" sz="2400" dirty="0"/>
              <a:t>Voluntary &amp; faith-based organizations – mucking &amp; gutting</a:t>
            </a:r>
          </a:p>
          <a:p>
            <a:pPr lvl="1"/>
            <a:r>
              <a:rPr lang="en-US" sz="2400" dirty="0"/>
              <a:t>Thrift Store &amp; Goodwill –management of unsolicited in-kind donations</a:t>
            </a:r>
          </a:p>
          <a:p>
            <a:r>
              <a:rPr lang="en-US" sz="2400" b="1" dirty="0"/>
              <a:t>Long-Term Recovery </a:t>
            </a:r>
          </a:p>
          <a:p>
            <a:pPr lvl="1"/>
            <a:r>
              <a:rPr lang="en-US" sz="2400" dirty="0"/>
              <a:t>Licensed contractors - repair, rebuild, construction management</a:t>
            </a:r>
          </a:p>
          <a:p>
            <a:pPr lvl="1"/>
            <a:r>
              <a:rPr lang="en-US" sz="2400" dirty="0"/>
              <a:t>Social service agencies - disaster case management</a:t>
            </a:r>
          </a:p>
          <a:p>
            <a:pPr lvl="1"/>
            <a:r>
              <a:rPr lang="en-US" sz="2400" dirty="0"/>
              <a:t>Small businesses – in-kind &amp; financial donations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490FD-85D5-A449-977E-D3750D79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26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43659-4ADF-DF4D-91B8-E7BC347A7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Memorandums of Understanding (MOUs)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FBBD2-B1B2-E042-9130-7B6C98D1C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MOU - nonbinding agreement between two or more parties outlining the terms and details of an understanding, including each parties' requirements and responsibilities. </a:t>
            </a:r>
          </a:p>
          <a:p>
            <a:r>
              <a:rPr lang="en-US" sz="2000" dirty="0"/>
              <a:t>It is beneficial for a COAD to develop MOUs with local organizations that can can offer resources and/or services, as these agreements help to effectively and efficiently streamline the provision of resources without duplication of effort and/or benefit.  MOUs should be developed </a:t>
            </a:r>
            <a:r>
              <a:rPr lang="en-US" sz="2000" b="1" dirty="0"/>
              <a:t>prior</a:t>
            </a:r>
            <a:r>
              <a:rPr lang="en-US" sz="2000" dirty="0"/>
              <a:t> to an event.  </a:t>
            </a:r>
          </a:p>
          <a:p>
            <a:pPr lvl="1"/>
            <a:r>
              <a:rPr lang="en-US" sz="2000" dirty="0"/>
              <a:t>Example: An MOU for pet boarding would outline the responsibilities between both the boarding facility and the COAD, including:  type of animals, number of animals, food and water capacity, length of stay, quarantine areas, veterinarian availability, etc.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1A392-C82B-DF40-9C15-4F99788E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165C6-E688-6242-9265-7998B1531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Disaster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50FF4-8939-F44C-B8C7-D75379621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/>
              <a:t>Between May 2015 - October 2018, the State of Texas has received 8 Major Disaster Declarations.  During this same timeframe, our nation has also been impacted by numerous catastrophic disasters.  As a result, </a:t>
            </a:r>
            <a:r>
              <a:rPr lang="en-US" b="1" dirty="0"/>
              <a:t>volunteer and donor fatigue have become our new normal</a:t>
            </a:r>
            <a:r>
              <a:rPr lang="en-US" dirty="0"/>
              <a:t>. 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A1FE1-9EDE-0446-8846-1783ED67C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4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5188E-6BC2-B549-AC5F-90260D737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COAD?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6C797-D418-6847-A620-ED97A3FC5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7E5B72D-55C4-5043-8EDD-F3D922F92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/>
              <a:t>To help mitigate against post-disaster resource constraints, communities are encouraged to take an </a:t>
            </a:r>
            <a:r>
              <a:rPr lang="en-US" b="1" dirty="0"/>
              <a:t>asset-based approach </a:t>
            </a:r>
            <a:r>
              <a:rPr lang="en-US" dirty="0"/>
              <a:t>to resilience that builds upon </a:t>
            </a:r>
            <a:r>
              <a:rPr lang="en-US" b="1" dirty="0"/>
              <a:t>local resources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882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83BC3-AD22-4947-8F99-538F7482E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Assets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56795-17AB-AD48-8377-EF47411D0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People</a:t>
            </a:r>
          </a:p>
          <a:p>
            <a:pPr lvl="1"/>
            <a:r>
              <a:rPr lang="en-US" sz="2400" dirty="0"/>
              <a:t>Residents' skills, experiences, capacities, passions, and willingness can contribute to community strengthening.</a:t>
            </a:r>
          </a:p>
          <a:p>
            <a:pPr lvl="1"/>
            <a:r>
              <a:rPr lang="en-US" sz="2400" dirty="0"/>
              <a:t>Stories carry the memory of a community and can describe the potential of a community based on previous times as remembered by those who live there.</a:t>
            </a:r>
          </a:p>
          <a:p>
            <a:pPr lvl="1"/>
            <a:r>
              <a:rPr lang="en-US" sz="2400" dirty="0"/>
              <a:t>Associations in the community primarily run by volunteers, such as athletic clubs, faith-based groups, and others can contribute.  </a:t>
            </a:r>
            <a:endParaRPr lang="en-US" sz="2400" b="1" dirty="0"/>
          </a:p>
          <a:p>
            <a:r>
              <a:rPr lang="en-US" sz="2400" b="1" dirty="0"/>
              <a:t>Economy</a:t>
            </a:r>
          </a:p>
          <a:p>
            <a:pPr lvl="1"/>
            <a:r>
              <a:rPr lang="en-US" sz="2400" dirty="0"/>
              <a:t>Economic assets include what residents produce and consume in the community, in both formal and informal ways.  </a:t>
            </a:r>
          </a:p>
          <a:p>
            <a:pPr lvl="2"/>
            <a:r>
              <a:rPr lang="en-US" sz="2400" dirty="0"/>
              <a:t>Ex: local businesses, major employers, primary economic sectors (e.g., agriculture), and/or commercial centers. 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457200" lvl="1" indent="0">
              <a:buNone/>
            </a:pP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F26FC-176D-9840-BF1D-3F5490F3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8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9E1DC-3FFE-4345-8A9C-50FFA8A3E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Assets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81076-A83E-044B-95C1-7F3AC8339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Built Environment</a:t>
            </a:r>
          </a:p>
          <a:p>
            <a:pPr lvl="1"/>
            <a:r>
              <a:rPr lang="en-US" sz="2800" dirty="0"/>
              <a:t>Buildings, transportation, and facilities can contribute to community strengthening.  </a:t>
            </a:r>
          </a:p>
          <a:p>
            <a:pPr lvl="2"/>
            <a:r>
              <a:rPr lang="en-US" dirty="0"/>
              <a:t>Ex: public spaces in the community such as schools, libraries, community centers.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sz="2800" b="1" dirty="0"/>
              <a:t>Natural Environment </a:t>
            </a:r>
          </a:p>
          <a:p>
            <a:pPr lvl="1"/>
            <a:r>
              <a:rPr lang="en-US" sz="2800" dirty="0"/>
              <a:t>Environmental assets and natural resources are important to community identity and quality of life and support the economy through agriculture, tourism and recreation, and a variety of other ecosystem services, such as clean air and water. 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92E57-B4A4-1B49-8890-58AA7E610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8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F74B6-636E-9646-8166-54D2241B4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COAD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03C41-AD05-FE49-BBBC-83D9C47EF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To build and strengthen the capacity of </a:t>
            </a:r>
            <a:r>
              <a:rPr lang="en-US" sz="2800" b="1" i="1" dirty="0"/>
              <a:t>local</a:t>
            </a:r>
            <a:r>
              <a:rPr lang="en-US" sz="2800" dirty="0"/>
              <a:t> communities to prepare for, respond to, recover from, and mitigate against, the impact of disaster through the identification and engagement of community assets </a:t>
            </a:r>
            <a:r>
              <a:rPr lang="en-US" sz="2800" b="1" i="1" dirty="0"/>
              <a:t>prior</a:t>
            </a:r>
            <a:r>
              <a:rPr lang="en-US" sz="2800" dirty="0"/>
              <a:t> to an event.</a:t>
            </a:r>
          </a:p>
          <a:p>
            <a:pPr marL="0" indent="0" algn="ctr">
              <a:buNone/>
            </a:pPr>
            <a:endParaRPr lang="en-US" sz="2800" dirty="0"/>
          </a:p>
          <a:p>
            <a:r>
              <a:rPr lang="en-US" sz="2800" b="1" dirty="0"/>
              <a:t>Communication</a:t>
            </a:r>
            <a:r>
              <a:rPr lang="en-US" sz="2800" dirty="0"/>
              <a:t> – develop channels for sharing information.</a:t>
            </a:r>
          </a:p>
          <a:p>
            <a:r>
              <a:rPr lang="en-US" sz="2800" b="1" dirty="0"/>
              <a:t>Coordination</a:t>
            </a:r>
            <a:r>
              <a:rPr lang="en-US" sz="2800" dirty="0"/>
              <a:t> – efficiently utilize local resources without duplication of effort or benefit.  </a:t>
            </a:r>
          </a:p>
          <a:p>
            <a:r>
              <a:rPr lang="en-US" sz="2800" b="1" dirty="0"/>
              <a:t>Cooperation</a:t>
            </a:r>
            <a:r>
              <a:rPr lang="en-US" sz="2800" dirty="0"/>
              <a:t> – work together to overcome local challenges.</a:t>
            </a:r>
          </a:p>
          <a:p>
            <a:r>
              <a:rPr lang="en-US" sz="2800" b="1" dirty="0"/>
              <a:t>Collaboration</a:t>
            </a:r>
            <a:r>
              <a:rPr lang="en-US" sz="2800" dirty="0"/>
              <a:t> – identify common goals and create shared solutions.</a:t>
            </a:r>
          </a:p>
          <a:p>
            <a:pPr marL="0" indent="0" algn="ctr">
              <a:buNone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04AA5-561A-E44E-B24D-DFC94B02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04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5798-3047-B549-BCB9-4E733675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COAD/VOAD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822B9-3B59-8D47-8FF1-3498AF373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/>
              <a:t>Community Organizations Active in Disaster (COAD) </a:t>
            </a:r>
          </a:p>
          <a:p>
            <a:pPr lvl="1"/>
            <a:r>
              <a:rPr lang="en-US" sz="3000" dirty="0"/>
              <a:t>More localized focus, such as a community or County.  </a:t>
            </a:r>
          </a:p>
          <a:p>
            <a:pPr lvl="1"/>
            <a:r>
              <a:rPr lang="en-US" sz="3000" dirty="0"/>
              <a:t>Private sector partners and governmental agencies </a:t>
            </a:r>
            <a:r>
              <a:rPr lang="en-US" sz="3000" i="1" dirty="0"/>
              <a:t>may</a:t>
            </a:r>
            <a:r>
              <a:rPr lang="en-US" sz="3000" dirty="0"/>
              <a:t> hold membership, have voting privileges, and/or serve in leadership.</a:t>
            </a:r>
          </a:p>
          <a:p>
            <a:pPr lvl="1"/>
            <a:r>
              <a:rPr lang="en-US" sz="3000" dirty="0"/>
              <a:t>Linked by purpose and function to a VOAD.</a:t>
            </a:r>
          </a:p>
          <a:p>
            <a:pPr marL="457200" lvl="1" indent="0">
              <a:buNone/>
            </a:pPr>
            <a:endParaRPr lang="en-US" sz="3000" dirty="0"/>
          </a:p>
          <a:p>
            <a:r>
              <a:rPr lang="en-US" sz="3000" b="1" dirty="0"/>
              <a:t>Voluntary Organizations Active in Disaster (VOAD)</a:t>
            </a:r>
            <a:endParaRPr lang="en-US" sz="3000" dirty="0"/>
          </a:p>
          <a:p>
            <a:pPr lvl="1"/>
            <a:r>
              <a:rPr lang="en-US" sz="3000" dirty="0"/>
              <a:t>Typically cover a larger jurisdiction, such as a region or State.</a:t>
            </a:r>
          </a:p>
          <a:p>
            <a:pPr lvl="1"/>
            <a:r>
              <a:rPr lang="en-US" sz="3000" dirty="0"/>
              <a:t>Membership is </a:t>
            </a:r>
            <a:r>
              <a:rPr lang="en-US" sz="3000" i="1" dirty="0"/>
              <a:t>typically</a:t>
            </a:r>
            <a:r>
              <a:rPr lang="en-US" sz="3000" dirty="0"/>
              <a:t> restricted to voluntary organizations, as are voting privileges and the ability to hold office.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2A3E5-27D5-B842-84DD-01CE78051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17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F20DE-875E-E242-831E-691B9DAB9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COAD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8693B-E91B-D44A-879E-98FE50242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COAD membership is comprised of </a:t>
            </a:r>
            <a:r>
              <a:rPr lang="en-US" b="1" i="1" dirty="0"/>
              <a:t>local</a:t>
            </a:r>
            <a:r>
              <a:rPr lang="en-US" dirty="0"/>
              <a:t> organizations from the nonprofit, public, private, governmental, faith-based, and/or community-based sectors.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All COAD members &amp; partners are treated with parity, irrespective of sector or resources.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C13184-F9D3-CD42-AAE4-1168FB8F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9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DE4AD-12B7-6F48-8F21-CA6BD7DF8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COAD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92D3E-7B59-AC48-8B37-F22A7DF44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en-US" sz="2800" b="1" dirty="0"/>
              <a:t>Preparedness</a:t>
            </a:r>
            <a:r>
              <a:rPr lang="en-US" sz="2800" dirty="0"/>
              <a:t>:</a:t>
            </a:r>
          </a:p>
          <a:p>
            <a:pPr lvl="1"/>
            <a:r>
              <a:rPr lang="en-US" sz="2800" dirty="0"/>
              <a:t>Asset Mapping</a:t>
            </a:r>
          </a:p>
          <a:p>
            <a:pPr lvl="1"/>
            <a:r>
              <a:rPr lang="en-US" sz="2800" dirty="0"/>
              <a:t>Resource Gap Analysis</a:t>
            </a:r>
          </a:p>
          <a:p>
            <a:pPr lvl="1"/>
            <a:r>
              <a:rPr lang="en-US" sz="2800" dirty="0"/>
              <a:t>Community Disaster Planning</a:t>
            </a:r>
          </a:p>
          <a:p>
            <a:pPr lvl="1"/>
            <a:r>
              <a:rPr lang="en-US" sz="2800" dirty="0"/>
              <a:t>Training and Exercises</a:t>
            </a:r>
          </a:p>
          <a:p>
            <a:r>
              <a:rPr lang="en-US" sz="2800" b="1" dirty="0"/>
              <a:t>Response</a:t>
            </a:r>
            <a:r>
              <a:rPr lang="en-US" sz="2800" dirty="0"/>
              <a:t>:</a:t>
            </a:r>
          </a:p>
          <a:p>
            <a:pPr lvl="1"/>
            <a:r>
              <a:rPr lang="en-US" sz="2800" dirty="0"/>
              <a:t>Feeding </a:t>
            </a:r>
          </a:p>
          <a:p>
            <a:pPr lvl="1"/>
            <a:r>
              <a:rPr lang="en-US" sz="2800" dirty="0"/>
              <a:t>Sheltering</a:t>
            </a:r>
          </a:p>
          <a:p>
            <a:r>
              <a:rPr lang="en-US" sz="2800" b="1" dirty="0"/>
              <a:t>Short-Term Recovery:</a:t>
            </a:r>
          </a:p>
          <a:p>
            <a:pPr lvl="1"/>
            <a:r>
              <a:rPr lang="en-US" sz="2800" dirty="0"/>
              <a:t>Multi-Agency Resource Center</a:t>
            </a:r>
          </a:p>
          <a:p>
            <a:pPr lvl="1"/>
            <a:r>
              <a:rPr lang="en-US" sz="2800" dirty="0"/>
              <a:t>Volunteer Reception Center</a:t>
            </a:r>
          </a:p>
          <a:p>
            <a:pPr lvl="1"/>
            <a:r>
              <a:rPr lang="en-US" sz="2800" dirty="0"/>
              <a:t>Donations Management </a:t>
            </a:r>
          </a:p>
          <a:p>
            <a:r>
              <a:rPr lang="en-US" sz="2800" b="1" dirty="0"/>
              <a:t>Long-Term Recovery</a:t>
            </a:r>
            <a:r>
              <a:rPr lang="en-US" sz="2800" dirty="0"/>
              <a:t>: </a:t>
            </a:r>
          </a:p>
          <a:p>
            <a:pPr lvl="1"/>
            <a:r>
              <a:rPr lang="en-US" sz="2800" dirty="0"/>
              <a:t>Develop/Support LTRG </a:t>
            </a:r>
          </a:p>
          <a:p>
            <a:pPr lvl="1"/>
            <a:r>
              <a:rPr lang="en-US" sz="2800" dirty="0"/>
              <a:t>Human Services Support</a:t>
            </a:r>
          </a:p>
          <a:p>
            <a:pPr lvl="1"/>
            <a:r>
              <a:rPr lang="en-US" sz="2800" dirty="0"/>
              <a:t>Referrals </a:t>
            </a:r>
          </a:p>
          <a:p>
            <a:r>
              <a:rPr lang="en-US" sz="2800" b="1" dirty="0"/>
              <a:t>Mitigation/Prevention</a:t>
            </a:r>
            <a:r>
              <a:rPr lang="en-US" sz="2800" dirty="0"/>
              <a:t>:</a:t>
            </a:r>
          </a:p>
          <a:p>
            <a:pPr lvl="1"/>
            <a:r>
              <a:rPr lang="en-US" sz="2800" dirty="0"/>
              <a:t>Public Education</a:t>
            </a:r>
          </a:p>
          <a:p>
            <a:pPr lvl="1"/>
            <a:r>
              <a:rPr lang="en-US" sz="2800" dirty="0"/>
              <a:t>Hazard &amp; Vulnerability Assessment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49BC1-5B0B-8B45-9E34-70F2EB3B1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3238C-25C7-4570-9DC8-20E676DB80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59372"/>
      </p:ext>
    </p:extLst>
  </p:cSld>
  <p:clrMapOvr>
    <a:masterClrMapping/>
  </p:clrMapOvr>
</p:sld>
</file>

<file path=ppt/theme/theme1.xml><?xml version="1.0" encoding="utf-8"?>
<a:theme xmlns:a="http://schemas.openxmlformats.org/drawingml/2006/main" name="OneStar Theme">
  <a:themeElements>
    <a:clrScheme name="OneStar">
      <a:dk1>
        <a:srgbClr val="4D4D4D"/>
      </a:dk1>
      <a:lt1>
        <a:sysClr val="window" lastClr="FFFFFF"/>
      </a:lt1>
      <a:dk2>
        <a:srgbClr val="6698AD"/>
      </a:dk2>
      <a:lt2>
        <a:srgbClr val="DADBDC"/>
      </a:lt2>
      <a:accent1>
        <a:srgbClr val="EA8651"/>
      </a:accent1>
      <a:accent2>
        <a:srgbClr val="898B8E"/>
      </a:accent2>
      <a:accent3>
        <a:srgbClr val="4C6B8B"/>
      </a:accent3>
      <a:accent4>
        <a:srgbClr val="B0D0DC"/>
      </a:accent4>
      <a:accent5>
        <a:srgbClr val="827E3C"/>
      </a:accent5>
      <a:accent6>
        <a:srgbClr val="BCCA87"/>
      </a:accent6>
      <a:hlink>
        <a:srgbClr val="0563C1"/>
      </a:hlink>
      <a:folHlink>
        <a:srgbClr val="954F72"/>
      </a:folHlink>
    </a:clrScheme>
    <a:fontScheme name="OneStar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27EAE4E-F672-EB4A-824C-F9C8A7AE4EC1}" vid="{3DED2F6E-FA48-2F4B-8A44-501F8B779D50}"/>
    </a:ext>
  </a:extLst>
</a:theme>
</file>

<file path=ppt/theme/theme2.xml><?xml version="1.0" encoding="utf-8"?>
<a:theme xmlns:a="http://schemas.openxmlformats.org/drawingml/2006/main" name="OneStar AmeriCorps*Texas">
  <a:themeElements>
    <a:clrScheme name="OneStar">
      <a:dk1>
        <a:srgbClr val="4D4D4D"/>
      </a:dk1>
      <a:lt1>
        <a:sysClr val="window" lastClr="FFFFFF"/>
      </a:lt1>
      <a:dk2>
        <a:srgbClr val="6698AD"/>
      </a:dk2>
      <a:lt2>
        <a:srgbClr val="DADBDC"/>
      </a:lt2>
      <a:accent1>
        <a:srgbClr val="EA8651"/>
      </a:accent1>
      <a:accent2>
        <a:srgbClr val="898B8E"/>
      </a:accent2>
      <a:accent3>
        <a:srgbClr val="4C6B8B"/>
      </a:accent3>
      <a:accent4>
        <a:srgbClr val="B0D0DC"/>
      </a:accent4>
      <a:accent5>
        <a:srgbClr val="827E3C"/>
      </a:accent5>
      <a:accent6>
        <a:srgbClr val="BCCA87"/>
      </a:accent6>
      <a:hlink>
        <a:srgbClr val="0563C1"/>
      </a:hlink>
      <a:folHlink>
        <a:srgbClr val="954F72"/>
      </a:folHlink>
    </a:clrScheme>
    <a:fontScheme name="OneStar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27EAE4E-F672-EB4A-824C-F9C8A7AE4EC1}" vid="{71BDC9BC-EA92-374F-84D4-5945DFDBBEC9}"/>
    </a:ext>
  </a:extLst>
</a:theme>
</file>

<file path=ppt/theme/theme3.xml><?xml version="1.0" encoding="utf-8"?>
<a:theme xmlns:a="http://schemas.openxmlformats.org/drawingml/2006/main" name="OneStar VISTA">
  <a:themeElements>
    <a:clrScheme name="OneStar">
      <a:dk1>
        <a:srgbClr val="4D4D4D"/>
      </a:dk1>
      <a:lt1>
        <a:sysClr val="window" lastClr="FFFFFF"/>
      </a:lt1>
      <a:dk2>
        <a:srgbClr val="6698AD"/>
      </a:dk2>
      <a:lt2>
        <a:srgbClr val="DADBDC"/>
      </a:lt2>
      <a:accent1>
        <a:srgbClr val="EA8651"/>
      </a:accent1>
      <a:accent2>
        <a:srgbClr val="898B8E"/>
      </a:accent2>
      <a:accent3>
        <a:srgbClr val="4C6B8B"/>
      </a:accent3>
      <a:accent4>
        <a:srgbClr val="B0D0DC"/>
      </a:accent4>
      <a:accent5>
        <a:srgbClr val="827E3C"/>
      </a:accent5>
      <a:accent6>
        <a:srgbClr val="BCCA87"/>
      </a:accent6>
      <a:hlink>
        <a:srgbClr val="0563C1"/>
      </a:hlink>
      <a:folHlink>
        <a:srgbClr val="954F72"/>
      </a:folHlink>
    </a:clrScheme>
    <a:fontScheme name="OneStar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27EAE4E-F672-EB4A-824C-F9C8A7AE4EC1}" vid="{8D5FB4B2-8BCD-0D46-9E67-1BBC11D00FE1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OneStar Theme</Template>
  <TotalTime>2764</TotalTime>
  <Words>649</Words>
  <Application>Microsoft Office PowerPoint</Application>
  <PresentationFormat>Widescreen</PresentationFormat>
  <Paragraphs>99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OneStar Theme</vt:lpstr>
      <vt:lpstr>OneStar AmeriCorps*Texas</vt:lpstr>
      <vt:lpstr>OneStar VISTA</vt:lpstr>
      <vt:lpstr>Community Organizations Active in Disaster (COAD) Overview</vt:lpstr>
      <vt:lpstr>Current Disaster Landscape</vt:lpstr>
      <vt:lpstr>Why COAD?</vt:lpstr>
      <vt:lpstr>Community Assets</vt:lpstr>
      <vt:lpstr>Community Assets</vt:lpstr>
      <vt:lpstr>COAD Mission</vt:lpstr>
      <vt:lpstr>COAD/VOAD </vt:lpstr>
      <vt:lpstr>COAD Membership</vt:lpstr>
      <vt:lpstr>Examples of COAD Activities</vt:lpstr>
      <vt:lpstr>Examples of COAD Resources</vt:lpstr>
      <vt:lpstr>Memorandums of Understanding (MOUs)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Damian Morales</dc:creator>
  <cp:lastModifiedBy>Krystel Burton</cp:lastModifiedBy>
  <cp:revision>41</cp:revision>
  <dcterms:created xsi:type="dcterms:W3CDTF">2019-01-11T17:42:13Z</dcterms:created>
  <dcterms:modified xsi:type="dcterms:W3CDTF">2019-08-16T15:54:25Z</dcterms:modified>
</cp:coreProperties>
</file>